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8" r:id="rId12"/>
    <p:sldId id="265" r:id="rId13"/>
    <p:sldId id="266" r:id="rId14"/>
    <p:sldId id="267" r:id="rId15"/>
    <p:sldId id="279" r:id="rId16"/>
    <p:sldId id="268" r:id="rId17"/>
    <p:sldId id="269" r:id="rId18"/>
    <p:sldId id="280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07/7/12/main" xmlns="" val="0"/>
    </p:ext>
    <p:ext uri="{D31A062A-798A-4329-ABDD-BBA856620510}">
      <p14:defaultImageDpi xmlns:p14="http://schemas.microsoft.com/office/powerpoint/2007/7/12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06" autoAdjust="0"/>
    <p:restoredTop sz="94660"/>
  </p:normalViewPr>
  <p:slideViewPr>
    <p:cSldViewPr>
      <p:cViewPr varScale="1">
        <p:scale>
          <a:sx n="66" d="100"/>
          <a:sy n="66" d="100"/>
        </p:scale>
        <p:origin x="-11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33D-2F41-4FC6-96B9-F7074C8896A6}" type="datetimeFigureOut">
              <a:rPr lang="en-US" smtClean="0"/>
              <a:pPr/>
              <a:t>6/19/2010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C758-FA01-468C-806F-C401BBBB5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33D-2F41-4FC6-96B9-F7074C8896A6}" type="datetimeFigureOut">
              <a:rPr lang="en-US" smtClean="0"/>
              <a:pPr/>
              <a:t>6/19/2010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C758-FA01-468C-806F-C401BBBB5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33D-2F41-4FC6-96B9-F7074C8896A6}" type="datetimeFigureOut">
              <a:rPr lang="en-US" smtClean="0"/>
              <a:pPr/>
              <a:t>6/19/2010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C758-FA01-468C-806F-C401BBBB5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33D-2F41-4FC6-96B9-F7074C8896A6}" type="datetimeFigureOut">
              <a:rPr lang="en-US" smtClean="0"/>
              <a:pPr/>
              <a:t>6/19/2010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C758-FA01-468C-806F-C401BBBB5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33D-2F41-4FC6-96B9-F7074C8896A6}" type="datetimeFigureOut">
              <a:rPr lang="en-US" smtClean="0"/>
              <a:pPr/>
              <a:t>6/19/2010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C758-FA01-468C-806F-C401BBBB5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33D-2F41-4FC6-96B9-F7074C8896A6}" type="datetimeFigureOut">
              <a:rPr lang="en-US" smtClean="0"/>
              <a:pPr/>
              <a:t>6/19/2010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C758-FA01-468C-806F-C401BBBB5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33D-2F41-4FC6-96B9-F7074C8896A6}" type="datetimeFigureOut">
              <a:rPr lang="en-US" smtClean="0"/>
              <a:pPr/>
              <a:t>6/19/2010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C758-FA01-468C-806F-C401BBBB5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33D-2F41-4FC6-96B9-F7074C8896A6}" type="datetimeFigureOut">
              <a:rPr lang="en-US" smtClean="0"/>
              <a:pPr/>
              <a:t>6/19/2010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C758-FA01-468C-806F-C401BBBB5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33D-2F41-4FC6-96B9-F7074C8896A6}" type="datetimeFigureOut">
              <a:rPr lang="en-US" smtClean="0"/>
              <a:pPr/>
              <a:t>6/19/2010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C758-FA01-468C-806F-C401BBBB5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33D-2F41-4FC6-96B9-F7074C8896A6}" type="datetimeFigureOut">
              <a:rPr lang="en-US" smtClean="0"/>
              <a:pPr/>
              <a:t>6/19/2010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C758-FA01-468C-806F-C401BBBB5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33D-2F41-4FC6-96B9-F7074C8896A6}" type="datetimeFigureOut">
              <a:rPr lang="en-US" smtClean="0"/>
              <a:pPr/>
              <a:t>6/19/2010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C758-FA01-468C-806F-C401BBBB5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2933D-2F41-4FC6-96B9-F7074C8896A6}" type="datetimeFigureOut">
              <a:rPr lang="en-US" smtClean="0"/>
              <a:pPr/>
              <a:t>6/19/2010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7C758-FA01-468C-806F-C401BBBB5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1470025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a-IR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بیماری یون</a:t>
            </a:r>
            <a:endParaRPr lang="en-US" sz="9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4525963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2- مرحله دوم ( بیماری </a:t>
            </a:r>
            <a:r>
              <a:rPr lang="fa-IR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تحت بالینی ، حاملین </a:t>
            </a:r>
            <a:r>
              <a:rPr lang="fa-IR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بالغ )</a:t>
            </a:r>
            <a:endParaRPr lang="fa-IR" dirty="0" smtClean="0">
              <a:solidFill>
                <a:srgbClr val="FFFF00"/>
              </a:solidFill>
            </a:endParaRPr>
          </a:p>
          <a:p>
            <a:pPr algn="r" rtl="1">
              <a:buClr>
                <a:schemeClr val="accent6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bg1"/>
                </a:solidFill>
              </a:rPr>
              <a:t>گاوهای آلوده، علائم </a:t>
            </a:r>
            <a:r>
              <a:rPr lang="fa-IR" dirty="0" smtClean="0">
                <a:solidFill>
                  <a:schemeClr val="bg1"/>
                </a:solidFill>
              </a:rPr>
              <a:t>قابل مشاهده ندارند.</a:t>
            </a:r>
          </a:p>
          <a:p>
            <a:pPr algn="r" rtl="1">
              <a:buClr>
                <a:schemeClr val="accent6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bg1"/>
                </a:solidFill>
              </a:rPr>
              <a:t>احتمال حضور آنتی بادی در این مرحله وجود دارد.</a:t>
            </a:r>
          </a:p>
          <a:p>
            <a:pPr algn="r" rtl="1">
              <a:buClr>
                <a:schemeClr val="accent6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bg1"/>
                </a:solidFill>
              </a:rPr>
              <a:t>این دام ها مستعد ابتلا به سایر بیماریها </a:t>
            </a:r>
            <a:r>
              <a:rPr lang="fa-IR" dirty="0" smtClean="0">
                <a:solidFill>
                  <a:schemeClr val="bg1"/>
                </a:solidFill>
              </a:rPr>
              <a:t>هستند (</a:t>
            </a:r>
            <a:r>
              <a:rPr lang="fa-IR" dirty="0" smtClean="0">
                <a:solidFill>
                  <a:schemeClr val="bg1"/>
                </a:solidFill>
              </a:rPr>
              <a:t>ورم پستان ، ناباروری</a:t>
            </a:r>
            <a:r>
              <a:rPr lang="fa-IR" dirty="0" smtClean="0">
                <a:solidFill>
                  <a:schemeClr val="bg1"/>
                </a:solidFill>
              </a:rPr>
              <a:t>).</a:t>
            </a:r>
            <a:endParaRPr lang="fa-IR" dirty="0" smtClean="0">
              <a:solidFill>
                <a:schemeClr val="bg1"/>
              </a:solidFill>
            </a:endParaRPr>
          </a:p>
          <a:p>
            <a:pPr algn="r" rtl="1">
              <a:buClr>
                <a:schemeClr val="accent6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bg1"/>
                </a:solidFill>
              </a:rPr>
              <a:t>قاعده کوه یخ</a:t>
            </a:r>
          </a:p>
          <a:p>
            <a:pPr algn="r" rtl="1">
              <a:buClr>
                <a:schemeClr val="accent6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bg1"/>
                </a:solidFill>
              </a:rPr>
              <a:t>حذف به دلایل دیگر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fa-IR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3- مرحله </a:t>
            </a:r>
            <a:r>
              <a:rPr lang="fa-IR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سوم:بیماری </a:t>
            </a:r>
            <a:r>
              <a:rPr lang="fa-IR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بالینی</a:t>
            </a:r>
          </a:p>
          <a:p>
            <a:pPr algn="r" rtl="1">
              <a:buNone/>
            </a:pPr>
            <a:endParaRPr lang="fa-IR" b="1" dirty="0" smtClean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r" rtl="1">
              <a:buNone/>
            </a:pPr>
            <a:endParaRPr lang="fa-IR" b="1" dirty="0" smtClean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r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علائم </a:t>
            </a:r>
            <a:r>
              <a:rPr lang="fa-IR" dirty="0" smtClean="0">
                <a:solidFill>
                  <a:schemeClr val="bg1"/>
                </a:solidFill>
              </a:rPr>
              <a:t>بالینی پس از طی دوره کمون طولانی</a:t>
            </a:r>
          </a:p>
          <a:p>
            <a:pPr algn="r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کاهش وزن	</a:t>
            </a:r>
          </a:p>
          <a:p>
            <a:pPr algn="r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شل شدن مدفوع(اسهال) اوائل متناوب</a:t>
            </a:r>
          </a:p>
          <a:p>
            <a:pPr algn="r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گاهی تعدادی از دام ها به مرحله دوم برمی گردند و برای مدت نامعلوم در این مرحله می مانند.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img6301p33thum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142984"/>
            <a:ext cx="2164080" cy="24323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fa-IR" sz="36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4- مرحله چهارم بیماری </a:t>
            </a:r>
            <a:r>
              <a:rPr lang="fa-IR" sz="36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بالینی پیشرفته</a:t>
            </a:r>
            <a:endParaRPr lang="fa-IR" sz="3600" dirty="0" smtClean="0">
              <a:solidFill>
                <a:srgbClr val="FFFF00"/>
              </a:solidFill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fa-IR" sz="3600" dirty="0" smtClean="0">
                <a:solidFill>
                  <a:schemeClr val="bg1"/>
                </a:solidFill>
              </a:rPr>
              <a:t>مرحله </a:t>
            </a:r>
            <a:r>
              <a:rPr lang="fa-IR" sz="3600" dirty="0" smtClean="0">
                <a:solidFill>
                  <a:schemeClr val="bg1"/>
                </a:solidFill>
              </a:rPr>
              <a:t>انتهایی بیماری</a:t>
            </a:r>
          </a:p>
          <a:p>
            <a:pPr algn="r" rtl="1">
              <a:lnSpc>
                <a:spcPct val="150000"/>
              </a:lnSpc>
              <a:buBlip>
                <a:blip r:embed="rId2"/>
              </a:buBlip>
            </a:pPr>
            <a:r>
              <a:rPr lang="fa-IR" sz="3600" dirty="0" smtClean="0">
                <a:solidFill>
                  <a:schemeClr val="bg1"/>
                </a:solidFill>
              </a:rPr>
              <a:t>ضعیف و لاغر و بی حال می شوند</a:t>
            </a:r>
          </a:p>
          <a:p>
            <a:pPr algn="r" rtl="1">
              <a:lnSpc>
                <a:spcPct val="150000"/>
              </a:lnSpc>
              <a:buBlip>
                <a:blip r:embed="rId2"/>
              </a:buBlip>
            </a:pPr>
            <a:r>
              <a:rPr lang="fa-IR" sz="3600" dirty="0" smtClean="0">
                <a:solidFill>
                  <a:schemeClr val="bg1"/>
                </a:solidFill>
              </a:rPr>
              <a:t>ادم تحت فکی ناشی از هیپو پروتئینمی</a:t>
            </a:r>
          </a:p>
          <a:p>
            <a:pPr algn="r" rtl="1">
              <a:lnSpc>
                <a:spcPct val="150000"/>
              </a:lnSpc>
              <a:buBlip>
                <a:blip r:embed="rId2"/>
              </a:buBlip>
            </a:pPr>
            <a:r>
              <a:rPr lang="fa-IR" sz="3600" dirty="0" smtClean="0">
                <a:solidFill>
                  <a:schemeClr val="bg1"/>
                </a:solidFill>
              </a:rPr>
              <a:t>لاغری مفرط و اسهال لوله ای</a:t>
            </a:r>
          </a:p>
        </p:txBody>
      </p:sp>
      <p:pic>
        <p:nvPicPr>
          <p:cNvPr id="4" name="Picture 3" descr="img5803p137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071810"/>
            <a:ext cx="1785950" cy="1712976"/>
          </a:xfrm>
          <a:prstGeom prst="rect">
            <a:avLst/>
          </a:prstGeom>
        </p:spPr>
      </p:pic>
      <p:pic>
        <p:nvPicPr>
          <p:cNvPr id="5" name="Picture 4" descr="img5803p137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1071546"/>
            <a:ext cx="1643074" cy="1938722"/>
          </a:xfrm>
          <a:prstGeom prst="rect">
            <a:avLst/>
          </a:prstGeom>
        </p:spPr>
      </p:pic>
      <p:pic>
        <p:nvPicPr>
          <p:cNvPr id="6" name="Picture 5" descr="scan 01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4929199"/>
            <a:ext cx="1778012" cy="15716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a-I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عوارض اقتصادی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fa-IR" dirty="0" smtClean="0">
                <a:solidFill>
                  <a:schemeClr val="bg1"/>
                </a:solidFill>
              </a:rPr>
              <a:t>1- </a:t>
            </a:r>
            <a:r>
              <a:rPr lang="fa-IR" dirty="0" smtClean="0">
                <a:solidFill>
                  <a:schemeClr val="bg1"/>
                </a:solidFill>
              </a:rPr>
              <a:t>حذف (</a:t>
            </a:r>
            <a:r>
              <a:rPr lang="fa-IR" dirty="0" smtClean="0">
                <a:solidFill>
                  <a:schemeClr val="bg1"/>
                </a:solidFill>
              </a:rPr>
              <a:t>معمولاً کمتر از5%بیماری را نشان می دهند)</a:t>
            </a:r>
          </a:p>
          <a:p>
            <a:pPr algn="r" rtl="1">
              <a:buClr>
                <a:schemeClr val="accent6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bg1"/>
                </a:solidFill>
              </a:rPr>
              <a:t>29/9 درصد گاوهای آلوده به دلیل یون حذف می شوند.</a:t>
            </a:r>
          </a:p>
          <a:p>
            <a:pPr algn="r" rtl="1">
              <a:buClr>
                <a:schemeClr val="accent6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bg1"/>
                </a:solidFill>
              </a:rPr>
              <a:t>15/9 درصد به دلیل ورم پستان</a:t>
            </a:r>
          </a:p>
          <a:p>
            <a:pPr algn="r" rtl="1">
              <a:buClr>
                <a:schemeClr val="accent6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bg1"/>
                </a:solidFill>
              </a:rPr>
              <a:t>37/3 درصد به دلیل ناباروری</a:t>
            </a:r>
          </a:p>
          <a:p>
            <a:pPr algn="r" rtl="1">
              <a:buClr>
                <a:schemeClr val="accent6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bg1"/>
                </a:solidFill>
              </a:rPr>
              <a:t>16/9 درصد موارد دیگر</a:t>
            </a:r>
          </a:p>
          <a:p>
            <a:pPr marL="0" indent="0" algn="r" rtl="1">
              <a:buNone/>
            </a:pPr>
            <a:r>
              <a:rPr lang="fa-IR" dirty="0" smtClean="0">
                <a:solidFill>
                  <a:schemeClr val="bg1"/>
                </a:solidFill>
              </a:rPr>
              <a:t>2- کاهش </a:t>
            </a:r>
            <a:r>
              <a:rPr lang="fa-IR" dirty="0" smtClean="0">
                <a:solidFill>
                  <a:schemeClr val="bg1"/>
                </a:solidFill>
              </a:rPr>
              <a:t>شیر: درگاوهای با کشت </a:t>
            </a:r>
            <a:r>
              <a:rPr lang="fa-IR" dirty="0" smtClean="0">
                <a:solidFill>
                  <a:schemeClr val="bg1"/>
                </a:solidFill>
              </a:rPr>
              <a:t>مثبت </a:t>
            </a:r>
            <a:r>
              <a:rPr lang="fa-IR" dirty="0" smtClean="0">
                <a:solidFill>
                  <a:schemeClr val="bg1"/>
                </a:solidFill>
              </a:rPr>
              <a:t>تولید شیر </a:t>
            </a:r>
            <a:r>
              <a:rPr lang="fa-IR" dirty="0" smtClean="0">
                <a:solidFill>
                  <a:schemeClr val="bg1"/>
                </a:solidFill>
              </a:rPr>
              <a:t>17 </a:t>
            </a:r>
            <a:r>
              <a:rPr lang="fa-IR" dirty="0" smtClean="0">
                <a:solidFill>
                  <a:schemeClr val="bg1"/>
                </a:solidFill>
              </a:rPr>
              <a:t>درصد </a:t>
            </a:r>
            <a:r>
              <a:rPr lang="fa-IR" dirty="0" smtClean="0">
                <a:solidFill>
                  <a:schemeClr val="bg1"/>
                </a:solidFill>
              </a:rPr>
              <a:t>کمتراز </a:t>
            </a:r>
            <a:r>
              <a:rPr lang="fa-IR" dirty="0" smtClean="0">
                <a:solidFill>
                  <a:schemeClr val="bg1"/>
                </a:solidFill>
              </a:rPr>
              <a:t>گاوهای سالم</a:t>
            </a:r>
          </a:p>
          <a:p>
            <a:pPr marL="0" indent="0" algn="r" rtl="1">
              <a:buNone/>
            </a:pPr>
            <a:r>
              <a:rPr lang="fa-IR" dirty="0" smtClean="0">
                <a:solidFill>
                  <a:schemeClr val="bg1"/>
                </a:solidFill>
              </a:rPr>
              <a:t>3- مشکل فروش تلیسه و گاو داشتی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Left Brace 3"/>
          <p:cNvSpPr/>
          <p:nvPr/>
        </p:nvSpPr>
        <p:spPr>
          <a:xfrm>
            <a:off x="3643306" y="2714620"/>
            <a:ext cx="428628" cy="1500198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8" y="3243204"/>
            <a:ext cx="3643306" cy="400110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r>
              <a:rPr lang="fa-IR" sz="2000" b="1" dirty="0" smtClean="0">
                <a:solidFill>
                  <a:schemeClr val="bg2">
                    <a:lumMod val="90000"/>
                  </a:schemeClr>
                </a:solidFill>
              </a:rPr>
              <a:t>به دلیل کاهش </a:t>
            </a:r>
            <a:r>
              <a:rPr lang="fa-IR" sz="2000" b="1" dirty="0" smtClean="0">
                <a:solidFill>
                  <a:schemeClr val="bg2">
                    <a:lumMod val="75000"/>
                  </a:schemeClr>
                </a:solidFill>
              </a:rPr>
              <a:t>مقاومت</a:t>
            </a:r>
            <a:r>
              <a:rPr lang="fa-IR" sz="2000" b="1" dirty="0" smtClean="0">
                <a:solidFill>
                  <a:schemeClr val="bg2">
                    <a:lumMod val="90000"/>
                  </a:schemeClr>
                </a:solidFill>
              </a:rPr>
              <a:t> در برابر بیماری ها</a:t>
            </a:r>
            <a:endParaRPr lang="en-US" sz="2000" b="1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43050"/>
            <a:ext cx="9001156" cy="4572031"/>
          </a:xfrm>
        </p:spPr>
        <p:txBody>
          <a:bodyPr>
            <a:normAutofit/>
          </a:bodyPr>
          <a:lstStyle/>
          <a:p>
            <a:pPr algn="just" rtl="1">
              <a:spcAft>
                <a:spcPts val="600"/>
              </a:spcAft>
              <a:buNone/>
            </a:pPr>
            <a:r>
              <a:rPr lang="fa-IR" sz="3600" dirty="0" smtClean="0">
                <a:solidFill>
                  <a:schemeClr val="bg1"/>
                </a:solidFill>
              </a:rPr>
              <a:t>4- برای </a:t>
            </a:r>
            <a:r>
              <a:rPr lang="fa-IR" sz="3600" dirty="0" smtClean="0">
                <a:solidFill>
                  <a:schemeClr val="bg1"/>
                </a:solidFill>
              </a:rPr>
              <a:t>هر یک مورد بیماری درمانگاهی که دیده می شود </a:t>
            </a:r>
            <a:r>
              <a:rPr lang="fa-IR" sz="3600" dirty="0" smtClean="0">
                <a:solidFill>
                  <a:schemeClr val="bg1"/>
                </a:solidFill>
              </a:rPr>
              <a:t>15تا20 </a:t>
            </a:r>
            <a:r>
              <a:rPr lang="fa-IR" sz="3600" dirty="0" smtClean="0">
                <a:solidFill>
                  <a:schemeClr val="bg1"/>
                </a:solidFill>
              </a:rPr>
              <a:t>دام در مراحل مختلف بیماری </a:t>
            </a:r>
            <a:r>
              <a:rPr lang="fa-IR" sz="3600" dirty="0" smtClean="0">
                <a:solidFill>
                  <a:schemeClr val="bg1"/>
                </a:solidFill>
              </a:rPr>
              <a:t>داریم:</a:t>
            </a:r>
            <a:endParaRPr lang="fa-IR" sz="3600" dirty="0" smtClean="0">
              <a:solidFill>
                <a:schemeClr val="bg1"/>
              </a:solidFill>
            </a:endParaRPr>
          </a:p>
          <a:p>
            <a:pPr algn="just" rtl="1">
              <a:spcAft>
                <a:spcPts val="600"/>
              </a:spcAft>
              <a:buNone/>
            </a:pPr>
            <a:r>
              <a:rPr lang="fa-IR" sz="3600" dirty="0" smtClean="0">
                <a:solidFill>
                  <a:schemeClr val="bg1"/>
                </a:solidFill>
              </a:rPr>
              <a:t>   4 تا 8 </a:t>
            </a:r>
            <a:r>
              <a:rPr lang="fa-IR" sz="3600" dirty="0" smtClean="0">
                <a:solidFill>
                  <a:schemeClr val="bg1"/>
                </a:solidFill>
              </a:rPr>
              <a:t>مورد بیماری درمانگاهی نشان خواهند داد و </a:t>
            </a:r>
            <a:r>
              <a:rPr lang="fa-IR" sz="3600" dirty="0" smtClean="0">
                <a:solidFill>
                  <a:schemeClr val="bg1"/>
                </a:solidFill>
              </a:rPr>
              <a:t>10 تا 14 </a:t>
            </a:r>
            <a:r>
              <a:rPr lang="fa-IR" sz="3600" dirty="0" smtClean="0">
                <a:solidFill>
                  <a:schemeClr val="bg1"/>
                </a:solidFill>
              </a:rPr>
              <a:t>مورد بیماری خاموش در گوساله ها ، تلیسه ها و دامهای جوان.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"/>
            <a:ext cx="8229600" cy="1143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rtl="1"/>
            <a:r>
              <a:rPr lang="fa-IR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کنترل بیماری یون</a:t>
            </a:r>
            <a:endParaRPr lang="en-US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هدف از برنامه های کنترلی کاهش </a:t>
            </a:r>
            <a:r>
              <a:rPr lang="fa-I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آلوده شدن </a:t>
            </a:r>
            <a:r>
              <a:rPr lang="fa-I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غذا و محیط زندگی دام </a:t>
            </a:r>
            <a:r>
              <a:rPr lang="fa-I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</a:t>
            </a:r>
            <a:r>
              <a:rPr lang="fa-I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باکتری است.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357290" y="3929066"/>
            <a:ext cx="6643734" cy="192882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fa-IR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ریشه کنی غیرممکن است مگر آنکه همه دام های </a:t>
            </a:r>
            <a:r>
              <a:rPr lang="fa-I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آلوده گله </a:t>
            </a:r>
            <a:r>
              <a:rPr lang="fa-IR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حذف و دام کاملاً عاری از باکتری وارد گله </a:t>
            </a:r>
            <a:r>
              <a:rPr lang="fa-I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شود.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142984"/>
            <a:ext cx="8858312" cy="5572164"/>
          </a:xfrm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fa-IR" sz="2400" dirty="0" smtClean="0">
                <a:solidFill>
                  <a:schemeClr val="bg1"/>
                </a:solidFill>
              </a:rPr>
              <a:t>1- </a:t>
            </a:r>
            <a:r>
              <a:rPr lang="fa-IR" dirty="0" smtClean="0">
                <a:solidFill>
                  <a:schemeClr val="bg1"/>
                </a:solidFill>
              </a:rPr>
              <a:t>راحت ترین برنامه کنترل بیماری حذف موارد درمانگاهی به محض وقوع از گله است.</a:t>
            </a:r>
          </a:p>
          <a:p>
            <a:pPr algn="just" rtl="1">
              <a:buNone/>
            </a:pPr>
            <a:r>
              <a:rPr lang="fa-IR" dirty="0" smtClean="0">
                <a:solidFill>
                  <a:schemeClr val="bg1"/>
                </a:solidFill>
              </a:rPr>
              <a:t>این برنامه آلودگی تحت درمانگاهی را کاهش نداده و آلودگی در گله به انتشار خود ادامه می دهد.</a:t>
            </a:r>
          </a:p>
          <a:p>
            <a:pPr algn="just" rtl="1">
              <a:buNone/>
            </a:pPr>
            <a:r>
              <a:rPr lang="fa-IR" dirty="0" smtClean="0">
                <a:solidFill>
                  <a:schemeClr val="bg1"/>
                </a:solidFill>
              </a:rPr>
              <a:t>2- برنامه هزینه بر کنترل بیماری شامل تست تمام گله بالای دو سال و حذف موارد مثبت و گوساله های آنهاست. تکرار آزمایش هر 6تا12 ماه ، قرنطینه کردن دامداری و ادامه تست تا به دست آوردن دو تست متوالی منفی.</a:t>
            </a:r>
          </a:p>
          <a:p>
            <a:pPr algn="just" rtl="1">
              <a:buBlip>
                <a:blip r:embed="rId2"/>
              </a:buBlip>
            </a:pPr>
            <a:r>
              <a:rPr lang="fa-IR" sz="2800" dirty="0" smtClean="0">
                <a:solidFill>
                  <a:srgbClr val="FFFFCC"/>
                </a:solidFill>
              </a:rPr>
              <a:t>بااین روش بیماری کاهش می یابد اما هزینه زیادی دارد و هنوز هم برخی دفع کننده های باکتری شناسایی نمی شوند</a:t>
            </a:r>
            <a:r>
              <a:rPr lang="fa-IR" sz="2800" dirty="0" smtClean="0">
                <a:solidFill>
                  <a:srgbClr val="FFFFCC"/>
                </a:solidFill>
              </a:rPr>
              <a:t>.</a:t>
            </a:r>
            <a:endParaRPr lang="fa-IR" sz="2800" dirty="0" smtClean="0">
              <a:solidFill>
                <a:srgbClr val="FFFF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r" rtl="1">
              <a:buNone/>
            </a:pPr>
            <a:r>
              <a:rPr lang="fa-IR" dirty="0" smtClean="0">
                <a:solidFill>
                  <a:schemeClr val="bg1"/>
                </a:solidFill>
              </a:rPr>
              <a:t>3- برنامه ترکیبی(ترکیبی از مدیریت،ایمنی زیستی و واکسیناسیون)</a:t>
            </a:r>
          </a:p>
          <a:p>
            <a:pPr algn="r" rtl="1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bg1"/>
                </a:solidFill>
              </a:rPr>
              <a:t>این برنامه ارزان تر است .</a:t>
            </a:r>
          </a:p>
          <a:p>
            <a:pPr algn="r" rtl="1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bg1"/>
                </a:solidFill>
              </a:rPr>
              <a:t>زمان بیشتری (بیش از 5 سال) می خواهد.</a:t>
            </a:r>
          </a:p>
          <a:p>
            <a:pPr algn="r" rtl="1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bg1"/>
                </a:solidFill>
              </a:rPr>
              <a:t>هم زمان در کنترل سایر بیماریها نیز موثر است.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a-IR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جلوگیری از موارد جدید بیماری</a:t>
            </a:r>
            <a:endParaRPr lang="en-US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4686320"/>
          </a:xfrm>
        </p:spPr>
        <p:txBody>
          <a:bodyPr>
            <a:normAutofit lnSpcReduction="10000"/>
          </a:bodyPr>
          <a:lstStyle/>
          <a:p>
            <a:pPr algn="just" rtl="1">
              <a:buNone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1-</a:t>
            </a:r>
            <a:r>
              <a:rPr lang="fa-IR" dirty="0" smtClean="0">
                <a:solidFill>
                  <a:schemeClr val="bg1"/>
                </a:solidFill>
              </a:rPr>
              <a:t> به حداقل رساندن ارتباط بین دام های جوان و بالغ(حداقل در یک سال اول)</a:t>
            </a:r>
          </a:p>
          <a:p>
            <a:pPr algn="just" rtl="1">
              <a:buNone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2-</a:t>
            </a:r>
            <a:r>
              <a:rPr lang="fa-IR" dirty="0" smtClean="0">
                <a:solidFill>
                  <a:schemeClr val="bg1"/>
                </a:solidFill>
              </a:rPr>
              <a:t> تمیز و ضدعفونی کردن محوطه زایش و جایگاه نگهداری گوساله ها پس از هر بار استفاده.</a:t>
            </a:r>
          </a:p>
          <a:p>
            <a:pPr algn="just" rtl="1">
              <a:buNone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3-</a:t>
            </a:r>
            <a:r>
              <a:rPr lang="fa-IR" dirty="0" smtClean="0">
                <a:solidFill>
                  <a:schemeClr val="bg1"/>
                </a:solidFill>
              </a:rPr>
              <a:t> جداسازی گوساله ها بلافاصله پس از زایش از مادر</a:t>
            </a:r>
          </a:p>
          <a:p>
            <a:pPr algn="just" rtl="1">
              <a:buNone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4-</a:t>
            </a:r>
            <a:r>
              <a:rPr lang="fa-IR" dirty="0" smtClean="0">
                <a:solidFill>
                  <a:schemeClr val="bg1"/>
                </a:solidFill>
              </a:rPr>
              <a:t> استفاده ازماک گاوهایی که در تست منفی بوده اند.</a:t>
            </a:r>
            <a:endParaRPr lang="en-US" dirty="0" smtClean="0">
              <a:solidFill>
                <a:schemeClr val="bg1"/>
              </a:solidFill>
            </a:endParaRPr>
          </a:p>
          <a:p>
            <a:pPr algn="just" rtl="1">
              <a:buNone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5-</a:t>
            </a:r>
            <a:r>
              <a:rPr lang="fa-IR" dirty="0" smtClean="0">
                <a:solidFill>
                  <a:schemeClr val="bg1"/>
                </a:solidFill>
              </a:rPr>
              <a:t> استفاده از شیر پاستوریزه یا جایگزین شیر</a:t>
            </a:r>
          </a:p>
          <a:p>
            <a:pPr algn="just" rtl="1">
              <a:buNone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6-</a:t>
            </a:r>
            <a:r>
              <a:rPr lang="fa-IR" dirty="0" smtClean="0">
                <a:solidFill>
                  <a:schemeClr val="bg1"/>
                </a:solidFill>
              </a:rPr>
              <a:t> جمع آوری بهداشتی شیر و ماک به نحوی که به مدفوع گاو بالغ آلوده نشوند.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a-IR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پیشگیری از آلودگی غذا و آب با مدفوع</a:t>
            </a:r>
            <a:endParaRPr lang="en-US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1-</a:t>
            </a:r>
            <a:r>
              <a:rPr lang="fa-IR" dirty="0" smtClean="0">
                <a:solidFill>
                  <a:schemeClr val="bg1"/>
                </a:solidFill>
              </a:rPr>
              <a:t> عدم اشتراک </a:t>
            </a:r>
            <a:r>
              <a:rPr lang="fa-IR" dirty="0" smtClean="0">
                <a:solidFill>
                  <a:schemeClr val="bg1"/>
                </a:solidFill>
              </a:rPr>
              <a:t>آخور </a:t>
            </a:r>
            <a:r>
              <a:rPr lang="fa-IR" dirty="0" smtClean="0">
                <a:solidFill>
                  <a:schemeClr val="bg1"/>
                </a:solidFill>
              </a:rPr>
              <a:t>و آبشخور گاوهای بالغ و جوان.</a:t>
            </a:r>
          </a:p>
          <a:p>
            <a:pPr algn="r" rtl="1">
              <a:buNone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2- </a:t>
            </a:r>
            <a:r>
              <a:rPr lang="fa-IR" dirty="0" smtClean="0">
                <a:solidFill>
                  <a:schemeClr val="bg1"/>
                </a:solidFill>
              </a:rPr>
              <a:t>استفاده از وسایل جداگانه برای حمل غذا و کود.</a:t>
            </a:r>
          </a:p>
          <a:p>
            <a:pPr algn="r" rtl="1">
              <a:buNone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3-</a:t>
            </a:r>
            <a:r>
              <a:rPr lang="fa-IR" dirty="0" smtClean="0">
                <a:solidFill>
                  <a:schemeClr val="bg1"/>
                </a:solidFill>
              </a:rPr>
              <a:t> کاهش تردد بین محوطه نگهداری دامها و انبار غذاها</a:t>
            </a:r>
          </a:p>
          <a:p>
            <a:pPr algn="r" rtl="1">
              <a:buNone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4- </a:t>
            </a:r>
            <a:r>
              <a:rPr lang="fa-IR" dirty="0" smtClean="0">
                <a:solidFill>
                  <a:schemeClr val="bg1"/>
                </a:solidFill>
              </a:rPr>
              <a:t>طراحی آخور و آبشخور به نحوی که کود کمتری وارد آنها شود.</a:t>
            </a:r>
          </a:p>
          <a:p>
            <a:pPr algn="r" rtl="1">
              <a:buNone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5-</a:t>
            </a:r>
            <a:r>
              <a:rPr lang="fa-IR" dirty="0" smtClean="0">
                <a:solidFill>
                  <a:schemeClr val="bg1"/>
                </a:solidFill>
              </a:rPr>
              <a:t> عدم استفاده از مدفوع آلوده به عنوان کود در مزارع علوفه</a:t>
            </a:r>
          </a:p>
          <a:p>
            <a:pPr algn="r" rtl="1">
              <a:buNone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6-</a:t>
            </a:r>
            <a:r>
              <a:rPr lang="fa-IR" dirty="0" smtClean="0">
                <a:solidFill>
                  <a:schemeClr val="bg1"/>
                </a:solidFill>
              </a:rPr>
              <a:t> برداشت علف ذرت از فاصله 10 سانتی متری زمین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a-I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بیماری یون</a:t>
            </a:r>
            <a:br>
              <a:rPr lang="fa-I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lnSpcReduction="10000"/>
          </a:bodyPr>
          <a:lstStyle/>
          <a:p>
            <a:pPr algn="r" rtl="1">
              <a:buBlip>
                <a:blip r:embed="rId2"/>
              </a:buBlip>
            </a:pPr>
            <a:r>
              <a:rPr lang="fa-IR" sz="3600" dirty="0" smtClean="0">
                <a:solidFill>
                  <a:schemeClr val="bg1"/>
                </a:solidFill>
              </a:rPr>
              <a:t>اولین بار بیماری یون سال 1895 در آلمان شناسایی شد.</a:t>
            </a:r>
          </a:p>
          <a:p>
            <a:pPr algn="r" rtl="1">
              <a:buBlip>
                <a:blip r:embed="rId2"/>
              </a:buBlip>
            </a:pPr>
            <a:r>
              <a:rPr lang="fa-IR" sz="3600" dirty="0" smtClean="0">
                <a:solidFill>
                  <a:schemeClr val="bg1"/>
                </a:solidFill>
              </a:rPr>
              <a:t>عامل ایجاد کننده بیماری </a:t>
            </a:r>
            <a:r>
              <a:rPr lang="fa-IR" sz="3600" dirty="0" smtClean="0">
                <a:solidFill>
                  <a:schemeClr val="bg1"/>
                </a:solidFill>
              </a:rPr>
              <a:t>مایکو </a:t>
            </a:r>
            <a:r>
              <a:rPr lang="fa-IR" sz="3600" dirty="0" smtClean="0">
                <a:solidFill>
                  <a:schemeClr val="bg1"/>
                </a:solidFill>
              </a:rPr>
              <a:t>باکتریوم اویوم پاراتوبر کلوزیس </a:t>
            </a:r>
            <a:r>
              <a:rPr lang="en-US" sz="3600" dirty="0" smtClean="0">
                <a:solidFill>
                  <a:schemeClr val="bg1"/>
                </a:solidFill>
              </a:rPr>
              <a:t>MAP</a:t>
            </a:r>
            <a:r>
              <a:rPr lang="fa-IR" sz="3600" dirty="0" smtClean="0">
                <a:solidFill>
                  <a:schemeClr val="bg1"/>
                </a:solidFill>
              </a:rPr>
              <a:t> (باکتری با رشد کند و اسید فاست) می باشد</a:t>
            </a:r>
            <a:r>
              <a:rPr lang="fa-IR" sz="3600" dirty="0" smtClean="0">
                <a:solidFill>
                  <a:schemeClr val="bg1"/>
                </a:solidFill>
              </a:rPr>
              <a:t>.</a:t>
            </a:r>
          </a:p>
          <a:p>
            <a:pPr algn="r" rtl="1">
              <a:buNone/>
            </a:pPr>
            <a:endParaRPr lang="fa-IR" sz="3600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fa-IR" sz="3600" dirty="0" smtClean="0">
              <a:solidFill>
                <a:schemeClr val="bg1"/>
              </a:solidFill>
            </a:endParaRPr>
          </a:p>
          <a:p>
            <a:pPr algn="r" rtl="1">
              <a:buBlip>
                <a:blip r:embed="rId2"/>
              </a:buBlip>
            </a:pPr>
            <a:r>
              <a:rPr lang="fa-IR" sz="3600" dirty="0" smtClean="0">
                <a:solidFill>
                  <a:schemeClr val="bg1"/>
                </a:solidFill>
              </a:rPr>
              <a:t>تفاوتی بین سویه های گاوی ، گوسفندی و بزی وجود ندارد. (انتقال بین گونه ای)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Picture 3" descr="Mycobac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625534"/>
            <a:ext cx="2214558" cy="1446540"/>
          </a:xfrm>
          <a:prstGeom prst="rect">
            <a:avLst/>
          </a:prstGeom>
        </p:spPr>
      </p:pic>
      <p:pic>
        <p:nvPicPr>
          <p:cNvPr id="5" name="Picture 4" descr="LWelchabstrac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3643314"/>
            <a:ext cx="2000264" cy="14247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a-IR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کاهش تماس کل دامداری با باکتری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  <a:buNone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1-</a:t>
            </a:r>
            <a:r>
              <a:rPr lang="fa-IR" dirty="0" smtClean="0">
                <a:solidFill>
                  <a:schemeClr val="bg1"/>
                </a:solidFill>
              </a:rPr>
              <a:t> حذف کلیه دامهای دارای علائم درمانگاهی(بلافاصله پس از تشخیص)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2- </a:t>
            </a:r>
            <a:r>
              <a:rPr lang="fa-IR" dirty="0" smtClean="0">
                <a:solidFill>
                  <a:schemeClr val="bg1"/>
                </a:solidFill>
              </a:rPr>
              <a:t>حذف دامهای مثبت در تست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3- </a:t>
            </a:r>
            <a:r>
              <a:rPr lang="fa-IR" dirty="0" smtClean="0">
                <a:solidFill>
                  <a:schemeClr val="bg1"/>
                </a:solidFill>
              </a:rPr>
              <a:t>تست دامهای بالغ حداقل سالی یک بار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4-</a:t>
            </a:r>
            <a:r>
              <a:rPr lang="fa-IR" dirty="0" smtClean="0">
                <a:solidFill>
                  <a:schemeClr val="bg1"/>
                </a:solidFill>
              </a:rPr>
              <a:t> قرنطینه هر گاو بالغ اسهالی تا مشخص شدن وضعیت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a-IR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مدیریت سلامت گوساله ها </a:t>
            </a:r>
            <a:br>
              <a:rPr lang="fa-IR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fa-IR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در گله های شیری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525963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3600" dirty="0" smtClean="0">
                <a:solidFill>
                  <a:schemeClr val="accent2">
                    <a:lumMod val="75000"/>
                  </a:schemeClr>
                </a:solidFill>
              </a:rPr>
              <a:t>1- </a:t>
            </a:r>
            <a:r>
              <a:rPr lang="fa-IR" sz="3600" dirty="0" smtClean="0">
                <a:solidFill>
                  <a:schemeClr val="bg1"/>
                </a:solidFill>
              </a:rPr>
              <a:t>کاهش تماس گاو با گوساله به هر طریق ممکن</a:t>
            </a:r>
          </a:p>
          <a:p>
            <a:pPr algn="r" rtl="1">
              <a:buNone/>
            </a:pPr>
            <a:r>
              <a:rPr lang="fa-IR" sz="3600" dirty="0" smtClean="0">
                <a:solidFill>
                  <a:schemeClr val="accent2">
                    <a:lumMod val="75000"/>
                  </a:schemeClr>
                </a:solidFill>
              </a:rPr>
              <a:t>2-</a:t>
            </a:r>
            <a:r>
              <a:rPr lang="fa-IR" sz="3600" dirty="0" smtClean="0">
                <a:solidFill>
                  <a:schemeClr val="bg1"/>
                </a:solidFill>
              </a:rPr>
              <a:t> پرورش جداگانه گوساله ها از مادر در جایگاه انفرادی</a:t>
            </a:r>
          </a:p>
          <a:p>
            <a:pPr algn="r" rtl="1">
              <a:buNone/>
            </a:pPr>
            <a:r>
              <a:rPr lang="fa-IR" sz="3600" dirty="0" smtClean="0">
                <a:solidFill>
                  <a:schemeClr val="accent2">
                    <a:lumMod val="75000"/>
                  </a:schemeClr>
                </a:solidFill>
              </a:rPr>
              <a:t>3-</a:t>
            </a:r>
            <a:r>
              <a:rPr lang="fa-IR" sz="3600" dirty="0" smtClean="0">
                <a:solidFill>
                  <a:schemeClr val="bg1"/>
                </a:solidFill>
              </a:rPr>
              <a:t> جداسازی سریع گوساله از مادر</a:t>
            </a:r>
          </a:p>
          <a:p>
            <a:pPr algn="r" rtl="1">
              <a:buNone/>
            </a:pPr>
            <a:r>
              <a:rPr lang="fa-IR" sz="3600" dirty="0" smtClean="0">
                <a:solidFill>
                  <a:schemeClr val="accent2">
                    <a:lumMod val="75000"/>
                  </a:schemeClr>
                </a:solidFill>
              </a:rPr>
              <a:t>4-</a:t>
            </a:r>
            <a:r>
              <a:rPr lang="fa-IR" sz="3600" dirty="0" smtClean="0">
                <a:solidFill>
                  <a:schemeClr val="bg1"/>
                </a:solidFill>
              </a:rPr>
              <a:t> ماک با دقت و بهداشتی دوشیده و نگهداری شود. (تمیز کردن پستان قبل از دوشش و جلوگیری ازآلودگی آن با مدفوع)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a-IR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پاستوریزاسیون شیر و ماک</a:t>
            </a:r>
            <a:endParaRPr lang="en-US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00034" y="4000504"/>
            <a:ext cx="6500858" cy="17859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sz="3200" dirty="0" smtClean="0"/>
              <a:t>  در </a:t>
            </a:r>
            <a:r>
              <a:rPr lang="fa-IR" sz="3200" dirty="0" smtClean="0"/>
              <a:t>حرارت 63 درجه برای مدت 30 </a:t>
            </a:r>
            <a:r>
              <a:rPr lang="fa-IR" sz="3200" dirty="0" smtClean="0"/>
              <a:t>دقیقه     90درصد </a:t>
            </a:r>
            <a:r>
              <a:rPr lang="fa-IR" sz="3200" dirty="0" smtClean="0"/>
              <a:t>باکتری ها از بین رفته اند.</a:t>
            </a:r>
            <a:endParaRPr lang="en-US" sz="32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1571604" y="1785926"/>
            <a:ext cx="7286676" cy="17859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sz="3200" dirty="0" smtClean="0"/>
              <a:t>در شیر ضایعاتی حرارت 65/5 درجه برای مدت 30 دقیقه یا 72 درجه برای مدت 15 ثانیه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a-I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واکسیناسیون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lnSpcReduction="10000"/>
          </a:bodyPr>
          <a:lstStyle/>
          <a:p>
            <a:pPr algn="r" rtl="1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bg1"/>
                </a:solidFill>
              </a:rPr>
              <a:t>واکسن فقط در گله هایی که بیماری وجود دارد مصرف      می شود.</a:t>
            </a:r>
          </a:p>
          <a:p>
            <a:pPr algn="r" rtl="1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bg1"/>
                </a:solidFill>
              </a:rPr>
              <a:t>حذف گاوهای مثبت همراه با مدیریت سلامت گوساله از واکسن مهمتر است.</a:t>
            </a:r>
          </a:p>
          <a:p>
            <a:pPr algn="r" rtl="1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bg1"/>
                </a:solidFill>
              </a:rPr>
              <a:t>واکسن به گوساله های زیر یک سال تزریق می شود.</a:t>
            </a:r>
          </a:p>
          <a:p>
            <a:pPr algn="r" rtl="1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bg1"/>
                </a:solidFill>
              </a:rPr>
              <a:t>واکسن، بیماری درمانگاهی را کاهش می دهد و در نتیجه حذف ناشی از بیماری کاهش می یابد.</a:t>
            </a:r>
          </a:p>
          <a:p>
            <a:pPr algn="r" rtl="1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bg1"/>
                </a:solidFill>
              </a:rPr>
              <a:t>واکسن تست توبربوکولین را تا 18 ماه مثبت می کند</a:t>
            </a:r>
          </a:p>
          <a:p>
            <a:pPr algn="r" rtl="1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bg1"/>
                </a:solidFill>
              </a:rPr>
              <a:t>واکسن 15 ماه الایزا مثبت ایجاد می کند.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85860"/>
            <a:ext cx="8715436" cy="5429288"/>
          </a:xfrm>
        </p:spPr>
        <p:txBody>
          <a:bodyPr>
            <a:normAutofit fontScale="92500"/>
          </a:bodyPr>
          <a:lstStyle/>
          <a:p>
            <a:pPr algn="r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زایشگاه خشک و تمیز و انتظار زایمان خشک و تمیز</a:t>
            </a:r>
          </a:p>
          <a:p>
            <a:pPr algn="r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تعویض بستر زایشگاه بین دو زایمان همراه با ضدعفونی و     شعله افکنی</a:t>
            </a:r>
          </a:p>
          <a:p>
            <a:pPr algn="r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موی پستان گاوها قبل از زایمان سوزانده یا کوتاه شود و سر پستانک ها تمیز و ضدعفونی گردد.</a:t>
            </a:r>
          </a:p>
          <a:p>
            <a:pPr algn="r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گوساله ها به سرعت از زایشگاه خارج و دور از گاوها نگهداری شود.</a:t>
            </a:r>
          </a:p>
          <a:p>
            <a:pPr algn="r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ماک مادران دارای علائم بالینی به گوساله ها خورانده نشود.</a:t>
            </a:r>
          </a:p>
          <a:p>
            <a:pPr algn="r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ماک دام های مثبت در تست به گوساله ها خورانده نشود.</a:t>
            </a:r>
          </a:p>
          <a:p>
            <a:pPr algn="r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ماک دام های منفی در تست منجمد و دربانک آغوز نگهداری شود.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858312" cy="5643602"/>
          </a:xfrm>
        </p:spPr>
        <p:txBody>
          <a:bodyPr>
            <a:normAutofit/>
          </a:bodyPr>
          <a:lstStyle/>
          <a:p>
            <a:pPr algn="r" rtl="1">
              <a:buBlip>
                <a:blip r:embed="rId2"/>
              </a:buBlip>
            </a:pPr>
            <a:r>
              <a:rPr lang="fa-IR" sz="2800" dirty="0" smtClean="0">
                <a:solidFill>
                  <a:schemeClr val="bg1"/>
                </a:solidFill>
              </a:rPr>
              <a:t>از شیر دام های سالم استفاده شود یا ازشیر جایگزین یا شیر </a:t>
            </a:r>
            <a:r>
              <a:rPr lang="fa-IR" sz="2800" dirty="0" smtClean="0">
                <a:solidFill>
                  <a:schemeClr val="bg1"/>
                </a:solidFill>
              </a:rPr>
              <a:t>پاستوریزه</a:t>
            </a:r>
            <a:endParaRPr lang="fa-IR" sz="2800" dirty="0" smtClean="0">
              <a:solidFill>
                <a:schemeClr val="bg1"/>
              </a:solidFill>
            </a:endParaRPr>
          </a:p>
          <a:p>
            <a:pPr algn="r" rtl="1">
              <a:buBlip>
                <a:blip r:embed="rId2"/>
              </a:buBlip>
            </a:pPr>
            <a:r>
              <a:rPr lang="fa-IR" sz="2800" dirty="0" smtClean="0">
                <a:solidFill>
                  <a:schemeClr val="bg1"/>
                </a:solidFill>
              </a:rPr>
              <a:t>شیر یا ماک تا قبل از استفاده در محل تمیز و دور از آلودگی با مدفوع نگهداری گردد.</a:t>
            </a:r>
          </a:p>
          <a:p>
            <a:pPr algn="r" rtl="1">
              <a:buBlip>
                <a:blip r:embed="rId2"/>
              </a:buBlip>
            </a:pPr>
            <a:r>
              <a:rPr lang="fa-IR" sz="2800" dirty="0" smtClean="0">
                <a:solidFill>
                  <a:schemeClr val="bg1"/>
                </a:solidFill>
              </a:rPr>
              <a:t>به دلیل احتمال آلودگی داخل رحمی گوساله، گاوهای با علائم بالینی حذف گردند.</a:t>
            </a:r>
          </a:p>
          <a:p>
            <a:pPr algn="r" rtl="1">
              <a:buBlip>
                <a:blip r:embed="rId2"/>
              </a:buBlip>
            </a:pPr>
            <a:r>
              <a:rPr lang="fa-IR" sz="2800" dirty="0" smtClean="0">
                <a:solidFill>
                  <a:schemeClr val="bg1"/>
                </a:solidFill>
              </a:rPr>
              <a:t>گوساله ها کاملاً جدا از گاوها و مدفوع آنها نگهداری گردند.</a:t>
            </a:r>
          </a:p>
          <a:p>
            <a:pPr algn="r" rtl="1">
              <a:buBlip>
                <a:blip r:embed="rId2"/>
              </a:buBlip>
            </a:pPr>
            <a:r>
              <a:rPr lang="fa-IR" sz="2800" dirty="0" smtClean="0">
                <a:solidFill>
                  <a:schemeClr val="bg1"/>
                </a:solidFill>
              </a:rPr>
              <a:t>از آلودگی غیر مستقیم غذا با مدفوع توسط وسایل حمل کود، تردد وسایل نقلیه و لاستیک آلوده آنها ، چکمه و کفش کارکنان و غیره جلوگیری شود.</a:t>
            </a:r>
          </a:p>
          <a:p>
            <a:pPr algn="r" rtl="1">
              <a:buBlip>
                <a:blip r:embed="rId2"/>
              </a:buBlip>
            </a:pPr>
            <a:r>
              <a:rPr lang="fa-IR" sz="2800" dirty="0" smtClean="0">
                <a:solidFill>
                  <a:schemeClr val="bg1"/>
                </a:solidFill>
              </a:rPr>
              <a:t>دامهای بالغ با علائم درمانگاهی و تست مثبت تا زمان حذف جدا از بقیه نگهداری شوند</a:t>
            </a:r>
            <a:r>
              <a:rPr lang="fa-IR" sz="2800" dirty="0" smtClean="0">
                <a:solidFill>
                  <a:schemeClr val="bg1"/>
                </a:solidFill>
              </a:rPr>
              <a:t>.</a:t>
            </a:r>
            <a:endParaRPr lang="fa-IR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000660"/>
          </a:xfrm>
        </p:spPr>
        <p:txBody>
          <a:bodyPr>
            <a:normAutofit/>
          </a:bodyPr>
          <a:lstStyle/>
          <a:p>
            <a:pPr algn="just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جمع آوری مدفوع از بهاربندها با رعایت کامل اصول بهداشت انجام شود تا در محوطه دامداری پخش نشود.</a:t>
            </a:r>
          </a:p>
          <a:p>
            <a:pPr algn="just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آخور و آبشخور دامهای جوان و بالغ جدا باشد.</a:t>
            </a:r>
          </a:p>
          <a:p>
            <a:pPr algn="just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برای کودبرداری و جابجایی غذا از یک لودر یا تراکتور غیر مشترک (جداگانه) استفاده شود.</a:t>
            </a:r>
          </a:p>
          <a:p>
            <a:pPr algn="just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از باقیمانده غذای بالغین برای گوساله ها و دامهای جوان استفاده نشود.</a:t>
            </a:r>
          </a:p>
          <a:p>
            <a:pPr algn="just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پس از کودبرداری از ترکیبات ضد مایکوباکتریوم ها مثل مواد فنلی و کرزولی برای ضدعفونی استفاده شود.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a-I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1-انتقال افقی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/>
          <a:lstStyle/>
          <a:p>
            <a:pPr algn="r" rtl="1">
              <a:lnSpc>
                <a:spcPct val="150000"/>
              </a:lnSpc>
              <a:buBlip>
                <a:blip r:embed="rId2"/>
              </a:buBlip>
            </a:pPr>
            <a:r>
              <a:rPr lang="fa-IR" sz="3600" dirty="0" smtClean="0">
                <a:solidFill>
                  <a:schemeClr val="bg1"/>
                </a:solidFill>
              </a:rPr>
              <a:t>رسیدن </a:t>
            </a:r>
            <a:r>
              <a:rPr lang="fa-IR" sz="3600" dirty="0">
                <a:solidFill>
                  <a:schemeClr val="bg1"/>
                </a:solidFill>
              </a:rPr>
              <a:t>مدفوع آلوده به دهان دام حساس</a:t>
            </a:r>
          </a:p>
          <a:p>
            <a:pPr algn="r" rtl="1">
              <a:lnSpc>
                <a:spcPct val="150000"/>
              </a:lnSpc>
              <a:buBlip>
                <a:blip r:embed="rId2"/>
              </a:buBlip>
            </a:pPr>
            <a:r>
              <a:rPr lang="fa-IR" sz="3600" dirty="0" smtClean="0">
                <a:solidFill>
                  <a:schemeClr val="bg1"/>
                </a:solidFill>
              </a:rPr>
              <a:t>شیر </a:t>
            </a:r>
            <a:r>
              <a:rPr lang="fa-IR" sz="3600" dirty="0">
                <a:solidFill>
                  <a:schemeClr val="bg1"/>
                </a:solidFill>
              </a:rPr>
              <a:t>و ماک آلوده به مدفوع یا دفع مستقیم در شیر</a:t>
            </a:r>
          </a:p>
          <a:p>
            <a:pPr algn="r" rtl="1">
              <a:lnSpc>
                <a:spcPct val="150000"/>
              </a:lnSpc>
              <a:buBlip>
                <a:blip r:embed="rId2"/>
              </a:buBlip>
            </a:pPr>
            <a:r>
              <a:rPr lang="fa-IR" sz="3600" dirty="0" smtClean="0">
                <a:solidFill>
                  <a:schemeClr val="bg1"/>
                </a:solidFill>
              </a:rPr>
              <a:t>منی </a:t>
            </a:r>
            <a:r>
              <a:rPr lang="fa-IR" sz="3600" dirty="0">
                <a:solidFill>
                  <a:schemeClr val="bg1"/>
                </a:solidFill>
              </a:rPr>
              <a:t>گاو نر آلوده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r" rtl="1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a-I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2-انتقال عمودی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آلودگی جنین در گاو با یا بدون علائم درمانگاهی اتفاق   می افتد.</a:t>
            </a:r>
          </a:p>
          <a:p>
            <a:pPr algn="r" rtl="1">
              <a:lnSpc>
                <a:spcPct val="150000"/>
              </a:lnSpc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در گاوهای آلوده با بیماری پیشرفته 20 تا 40 درصد </a:t>
            </a:r>
            <a:r>
              <a:rPr lang="fa-IR" dirty="0">
                <a:solidFill>
                  <a:schemeClr val="bg1"/>
                </a:solidFill>
              </a:rPr>
              <a:t> </a:t>
            </a:r>
            <a:r>
              <a:rPr lang="fa-IR" dirty="0" smtClean="0">
                <a:solidFill>
                  <a:schemeClr val="bg1"/>
                </a:solidFill>
              </a:rPr>
              <a:t>جنین ها آلوده هستند.</a:t>
            </a:r>
          </a:p>
          <a:p>
            <a:pPr algn="r" rtl="1">
              <a:lnSpc>
                <a:spcPct val="150000"/>
              </a:lnSpc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در گاوهای آلوده فاقد علائم درمانگاهی 6 تا 8 درصد    جنین ها آلوده هستند.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525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fa-IR" dirty="0" smtClean="0">
              <a:solidFill>
                <a:schemeClr val="bg1"/>
              </a:solidFill>
            </a:endParaRPr>
          </a:p>
          <a:p>
            <a:pPr marL="0" indent="0" algn="r" rtl="1">
              <a:buNone/>
            </a:pPr>
            <a:endParaRPr lang="fa-IR" dirty="0">
              <a:solidFill>
                <a:schemeClr val="bg1"/>
              </a:solidFill>
            </a:endParaRPr>
          </a:p>
          <a:p>
            <a:pPr marL="0" indent="0" algn="r" rtl="1">
              <a:buNone/>
            </a:pPr>
            <a:r>
              <a:rPr lang="fa-IR" dirty="0" smtClean="0">
                <a:solidFill>
                  <a:schemeClr val="bg1"/>
                </a:solidFill>
              </a:rPr>
              <a:t>به دو دلیل:</a:t>
            </a:r>
          </a:p>
          <a:p>
            <a:pPr marL="514350" indent="-514350" algn="r" rtl="1">
              <a:lnSpc>
                <a:spcPct val="110000"/>
              </a:lnSpc>
              <a:buFont typeface="+mj-lt"/>
              <a:buAutoNum type="arabicPeriod"/>
            </a:pPr>
            <a:r>
              <a:rPr lang="fa-IR" dirty="0" smtClean="0">
                <a:solidFill>
                  <a:schemeClr val="bg1"/>
                </a:solidFill>
              </a:rPr>
              <a:t>این گاو میلیاردها ارگانیسم را در محیط پخش می کنند. (درنواحی با اهمیت مثل زایشگاه و محل  پرورش گوساله)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fa-IR" dirty="0" smtClean="0">
                <a:solidFill>
                  <a:schemeClr val="bg1"/>
                </a:solidFill>
              </a:rPr>
              <a:t>احتمال آلودگی داخل رحمی این گاوها زیاد است.</a:t>
            </a:r>
          </a:p>
          <a:p>
            <a:pPr marL="0" indent="0" algn="r" rtl="1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1000100" y="1285860"/>
            <a:ext cx="7358114" cy="1000132"/>
          </a:xfrm>
          <a:prstGeom prst="wedgeRoundRectCallout">
            <a:avLst>
              <a:gd name="adj1" fmla="val -2720"/>
              <a:gd name="adj2" fmla="val 104869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fa-IR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گاو آبستنی که شدیداً آلوده است باید بلافاصله  حذف  شود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92500"/>
          </a:bodyPr>
          <a:lstStyle/>
          <a:p>
            <a:pPr algn="r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دوره کمون بیماری طولانی </a:t>
            </a:r>
            <a:r>
              <a:rPr lang="fa-IR" dirty="0" smtClean="0">
                <a:solidFill>
                  <a:schemeClr val="bg1"/>
                </a:solidFill>
              </a:rPr>
              <a:t>است(2تا 3 </a:t>
            </a:r>
            <a:r>
              <a:rPr lang="fa-IR" dirty="0" smtClean="0">
                <a:solidFill>
                  <a:schemeClr val="bg1"/>
                </a:solidFill>
              </a:rPr>
              <a:t>سال)</a:t>
            </a:r>
          </a:p>
          <a:p>
            <a:pPr algn="r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پس دفع تعداد قابل تشخیصی باکتری ازمدفوع انجام می شود.</a:t>
            </a:r>
          </a:p>
          <a:p>
            <a:pPr algn="r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با شروع علائم بیماری روزانه چند میلیارد باکتری در مدفوع دفع می شود.</a:t>
            </a:r>
          </a:p>
          <a:p>
            <a:pPr algn="r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باکتری تا یک سال در خاک ، آب و کود حفظ می گردد.</a:t>
            </a:r>
          </a:p>
          <a:p>
            <a:pPr algn="r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گوساله های جوان به باکتری حساس ترند و احتمال آلودگی به سن و مقدار ارگانیسم بلعیده شده بستگی دارد.</a:t>
            </a:r>
          </a:p>
          <a:p>
            <a:pPr algn="r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در سن یک سالگی مقاومت گوساله ها در حد گاوهای بالغ است.</a:t>
            </a:r>
          </a:p>
          <a:p>
            <a:pPr marL="0" indent="0" algn="r" rtl="1">
              <a:buNone/>
            </a:pPr>
            <a:r>
              <a:rPr lang="fa-IR" dirty="0" smtClean="0">
                <a:solidFill>
                  <a:schemeClr val="bg1"/>
                </a:solidFill>
              </a:rPr>
              <a:t>      </a:t>
            </a:r>
            <a:r>
              <a:rPr lang="fa-IR" b="1" dirty="0" smtClean="0">
                <a:solidFill>
                  <a:schemeClr val="bg2">
                    <a:lumMod val="75000"/>
                  </a:schemeClr>
                </a:solidFill>
              </a:rPr>
              <a:t>آلودگی </a:t>
            </a:r>
            <a:r>
              <a:rPr lang="fa-IR" b="1" dirty="0" smtClean="0">
                <a:solidFill>
                  <a:schemeClr val="bg2">
                    <a:lumMod val="75000"/>
                  </a:schemeClr>
                </a:solidFill>
              </a:rPr>
              <a:t>دیرتر     احتمال شدت و بروز شکل بالینی </a:t>
            </a:r>
            <a:r>
              <a:rPr lang="fa-IR" b="1" dirty="0" smtClean="0">
                <a:solidFill>
                  <a:schemeClr val="bg2">
                    <a:lumMod val="75000"/>
                  </a:schemeClr>
                </a:solidFill>
              </a:rPr>
              <a:t>کمتر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 flipV="1">
            <a:off x="5857884" y="6143644"/>
            <a:ext cx="357190" cy="214314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45"/>
            <a:ext cx="8229600" cy="4625989"/>
          </a:xfrm>
        </p:spPr>
        <p:txBody>
          <a:bodyPr/>
          <a:lstStyle/>
          <a:p>
            <a:pPr algn="r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انتقال بعد از تولد ناشی از بلعیدن ارگانیسم توسط گوساله</a:t>
            </a:r>
          </a:p>
          <a:p>
            <a:pPr algn="r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مناطق حساس:</a:t>
            </a:r>
          </a:p>
          <a:p>
            <a:pPr marL="0" indent="0" algn="r" rtl="1">
              <a:buNone/>
            </a:pPr>
            <a:r>
              <a:rPr lang="fa-IR" dirty="0" smtClean="0">
                <a:solidFill>
                  <a:schemeClr val="bg1"/>
                </a:solidFill>
              </a:rPr>
              <a:t>   </a:t>
            </a:r>
            <a:r>
              <a:rPr lang="fa-IR" dirty="0" smtClean="0">
                <a:solidFill>
                  <a:schemeClr val="bg1"/>
                </a:solidFill>
              </a:rPr>
              <a:t>                 </a:t>
            </a:r>
            <a:r>
              <a:rPr lang="fa-IR" dirty="0" smtClean="0">
                <a:solidFill>
                  <a:schemeClr val="bg1"/>
                </a:solidFill>
              </a:rPr>
              <a:t>1-جایگاه زایش  </a:t>
            </a:r>
          </a:p>
          <a:p>
            <a:pPr marL="0" indent="0" algn="r" rtl="1">
              <a:buNone/>
            </a:pPr>
            <a:r>
              <a:rPr lang="fa-IR" dirty="0" smtClean="0">
                <a:solidFill>
                  <a:schemeClr val="bg1"/>
                </a:solidFill>
              </a:rPr>
              <a:t>   </a:t>
            </a:r>
            <a:r>
              <a:rPr lang="fa-IR" dirty="0" smtClean="0">
                <a:solidFill>
                  <a:schemeClr val="bg1"/>
                </a:solidFill>
              </a:rPr>
              <a:t>                 </a:t>
            </a:r>
            <a:r>
              <a:rPr lang="fa-IR" dirty="0" smtClean="0">
                <a:solidFill>
                  <a:schemeClr val="bg1"/>
                </a:solidFill>
              </a:rPr>
              <a:t>2- پرورش گوساله</a:t>
            </a:r>
          </a:p>
          <a:p>
            <a:pPr algn="r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آلودگی پشت مادر و سر پستانک ها با مدفوع</a:t>
            </a:r>
          </a:p>
          <a:p>
            <a:pPr algn="r" rtl="1">
              <a:buBlip>
                <a:blip r:embed="rId2"/>
              </a:buBlip>
            </a:pPr>
            <a:r>
              <a:rPr lang="fa-IR" dirty="0" smtClean="0">
                <a:solidFill>
                  <a:schemeClr val="bg1"/>
                </a:solidFill>
              </a:rPr>
              <a:t>انتقال مدفوع از طریق لیسیدن گوساله </a:t>
            </a:r>
            <a:r>
              <a:rPr lang="fa-IR" dirty="0" smtClean="0">
                <a:solidFill>
                  <a:schemeClr val="bg1"/>
                </a:solidFill>
              </a:rPr>
              <a:t>ها</a:t>
            </a:r>
            <a:endParaRPr lang="fa-IR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fa-IR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22"/>
            <a:ext cx="8229600" cy="1143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a-IR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دفع مستقیم باکتری از شیر و ماک</a:t>
            </a:r>
            <a:endParaRPr lang="fa-IR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/>
          <a:lstStyle/>
          <a:p>
            <a:pPr algn="r" rtl="1">
              <a:buFont typeface="Wingdings" pitchFamily="2" charset="2"/>
              <a:buChar char="ü"/>
            </a:pPr>
            <a:r>
              <a:rPr lang="fa-IR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ماک</a:t>
            </a:r>
          </a:p>
          <a:p>
            <a:pPr algn="r" rtl="1">
              <a:buNone/>
            </a:pPr>
            <a:r>
              <a:rPr lang="fa-IR" dirty="0" smtClean="0">
                <a:solidFill>
                  <a:schemeClr val="bg1"/>
                </a:solidFill>
              </a:rPr>
              <a:t> 36% از آغوز گاوهای دفع کننده شدید بدون علائم بالینی و 9% دفع کننده های ضعیف بدون علائم بالینی</a:t>
            </a:r>
          </a:p>
          <a:p>
            <a:pPr algn="r" rtl="1">
              <a:buNone/>
            </a:pPr>
            <a:endParaRPr lang="fa-IR" dirty="0" smtClean="0">
              <a:solidFill>
                <a:schemeClr val="bg1"/>
              </a:solidFill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شیر</a:t>
            </a:r>
          </a:p>
          <a:p>
            <a:pPr algn="r" rtl="1">
              <a:buNone/>
            </a:pPr>
            <a:r>
              <a:rPr lang="fa-IR" dirty="0" smtClean="0">
                <a:solidFill>
                  <a:schemeClr val="bg1"/>
                </a:solidFill>
              </a:rPr>
              <a:t>35% شیرگاوهای با علائم بالینی ، 19% دفع کننده شدید بدون علائم بالینی و 3% دفع کننده ضعیف بدون علائم بالینی</a:t>
            </a:r>
            <a:endParaRPr lang="fa-I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a-I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مراحل بیماری</a:t>
            </a:r>
            <a:endParaRPr lang="fa-IR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fa-IR" sz="3600" dirty="0" smtClean="0">
                <a:solidFill>
                  <a:srgbClr val="FFFF00"/>
                </a:solidFill>
              </a:rPr>
              <a:t>1-مرحله اول: عفونت خاموش</a:t>
            </a:r>
          </a:p>
          <a:p>
            <a:pPr algn="r" rtl="1">
              <a:buNone/>
            </a:pPr>
            <a:endParaRPr lang="fa-IR" sz="3600" dirty="0" smtClean="0">
              <a:solidFill>
                <a:schemeClr val="bg1"/>
              </a:solidFill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solidFill>
                  <a:schemeClr val="bg1"/>
                </a:solidFill>
              </a:rPr>
              <a:t>گوساله ها، تلیسه و گاوهای جوان تا دو سال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dirty="0" smtClean="0">
                <a:solidFill>
                  <a:schemeClr val="bg1"/>
                </a:solidFill>
              </a:rPr>
              <a:t>فاقد علائم </a:t>
            </a:r>
            <a:r>
              <a:rPr lang="fa-IR" dirty="0" smtClean="0">
                <a:solidFill>
                  <a:schemeClr val="bg1"/>
                </a:solidFill>
              </a:rPr>
              <a:t>بالینی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dirty="0" smtClean="0">
                <a:solidFill>
                  <a:schemeClr val="bg1"/>
                </a:solidFill>
              </a:rPr>
              <a:t> </a:t>
            </a:r>
            <a:r>
              <a:rPr lang="fa-IR" dirty="0" smtClean="0">
                <a:solidFill>
                  <a:schemeClr val="bg1"/>
                </a:solidFill>
              </a:rPr>
              <a:t>دفع بسیارکم باکتری به محیط</a:t>
            </a:r>
          </a:p>
          <a:p>
            <a:pPr algn="r" rtl="1"/>
            <a:endParaRPr lang="fa-I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2010-06-19T07:44:14Z</outs:dateTime>
      <outs:isPinned>true</outs:isPinned>
    </outs:relatedDate>
    <outs:relatedDate>
      <outs:type>2</outs:type>
      <outs:displayName>Created</outs:displayName>
      <outs:dateTime>2010-06-09T06:51:54Z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MRT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MRT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735F8F89-BFF3-4352-A991-C36D1360C0F0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</TotalTime>
  <Words>1409</Words>
  <Application>Microsoft Office PowerPoint</Application>
  <PresentationFormat>On-screen Show (4:3)</PresentationFormat>
  <Paragraphs>138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بیماری یون</vt:lpstr>
      <vt:lpstr>بیماری یون </vt:lpstr>
      <vt:lpstr>1-انتقال افقی</vt:lpstr>
      <vt:lpstr>2-انتقال عمودی</vt:lpstr>
      <vt:lpstr>Slide 5</vt:lpstr>
      <vt:lpstr>Slide 6</vt:lpstr>
      <vt:lpstr>Slide 7</vt:lpstr>
      <vt:lpstr>دفع مستقیم باکتری از شیر و ماک</vt:lpstr>
      <vt:lpstr>مراحل بیماری</vt:lpstr>
      <vt:lpstr>Slide 10</vt:lpstr>
      <vt:lpstr>Slide 11</vt:lpstr>
      <vt:lpstr>Slide 12</vt:lpstr>
      <vt:lpstr>عوارض اقتصادی</vt:lpstr>
      <vt:lpstr>Slide 14</vt:lpstr>
      <vt:lpstr>کنترل بیماری یون</vt:lpstr>
      <vt:lpstr>Slide 16</vt:lpstr>
      <vt:lpstr>Slide 17</vt:lpstr>
      <vt:lpstr>جلوگیری از موارد جدید بیماری</vt:lpstr>
      <vt:lpstr>پیشگیری از آلودگی غذا و آب با مدفوع</vt:lpstr>
      <vt:lpstr>کاهش تماس کل دامداری با باکتری</vt:lpstr>
      <vt:lpstr>مدیریت سلامت گوساله ها  در گله های شیری</vt:lpstr>
      <vt:lpstr>پاستوریزاسیون شیر و ماک</vt:lpstr>
      <vt:lpstr>واکسیناسیون</vt:lpstr>
      <vt:lpstr>Slide 24</vt:lpstr>
      <vt:lpstr>Slide 25</vt:lpstr>
      <vt:lpstr>Slide 26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MRT</cp:lastModifiedBy>
  <cp:revision>119</cp:revision>
  <dcterms:created xsi:type="dcterms:W3CDTF">2010-06-09T06:51:54Z</dcterms:created>
  <dcterms:modified xsi:type="dcterms:W3CDTF">2010-06-19T11:52:56Z</dcterms:modified>
</cp:coreProperties>
</file>